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9" r:id="rId3"/>
    <p:sldId id="257" r:id="rId4"/>
    <p:sldId id="258" r:id="rId5"/>
    <p:sldId id="259" r:id="rId6"/>
    <p:sldId id="27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1" r:id="rId17"/>
    <p:sldId id="274" r:id="rId18"/>
    <p:sldId id="276" r:id="rId19"/>
    <p:sldId id="278" r:id="rId20"/>
    <p:sldId id="277" r:id="rId21"/>
  </p:sldIdLst>
  <p:sldSz cx="12192000" cy="6858000"/>
  <p:notesSz cx="6858000" cy="9144000"/>
  <p:embeddedFontLst>
    <p:embeddedFont>
      <p:font typeface="a옛날사진관3" panose="02020600000000000000" pitchFamily="18" charset="-127"/>
      <p:regular r:id="rId22"/>
    </p:embeddedFont>
    <p:embeddedFont>
      <p:font typeface="Cambria Math" panose="02040503050406030204" pitchFamily="18" charset="0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CE7"/>
    <a:srgbClr val="A9D18E"/>
    <a:srgbClr val="65A551"/>
    <a:srgbClr val="B4C7E7"/>
    <a:srgbClr val="F4B183"/>
    <a:srgbClr val="F7F7F7"/>
    <a:srgbClr val="6A92B7"/>
    <a:srgbClr val="DDD7CD"/>
    <a:srgbClr val="E6E6E6"/>
    <a:srgbClr val="E9E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5" autoAdjust="0"/>
    <p:restoredTop sz="94660"/>
  </p:normalViewPr>
  <p:slideViewPr>
    <p:cSldViewPr snapToGrid="0">
      <p:cViewPr varScale="1">
        <p:scale>
          <a:sx n="47" d="100"/>
          <a:sy n="47" d="100"/>
        </p:scale>
        <p:origin x="86" y="9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DBB42-0AC4-44B1-8E6F-CC8448C6E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0DCAEC-DFF1-41FB-9E9E-85C960621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E5A6B9-33A1-4FAD-98D5-68978F991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B79EE-2713-4CDE-87A9-999372445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6C04D1-C9F5-46FD-B224-18E253A5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9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99F60F-DFFF-4164-B52F-892106DFF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0C282A-DA59-43A6-86EA-6D6E70777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B52C15-F36A-4298-8A0A-6E8234E2C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2E496-97D7-405F-BC20-7D1CC6106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29CE3A-30EA-4F93-82CD-0906AD0C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60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FFCE78-7971-4621-BBD4-E4042B494B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E15B30-4356-4590-B644-7756EB50C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FA2A3F-BF33-466C-87CD-1ECD7B1E1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F5FBF5-9AAC-4115-8256-F4A4D020E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60F0B5-374B-4925-91C5-8BEEBFB10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8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A2755-7803-4D28-95CB-C4C5F5F6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47A41-DF73-4BD5-BAA3-C61150BA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39C5A-1F93-42E2-A830-EE41DBBDD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27500D-FBF4-4BD1-B6D3-F3EC6239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E1BDE-1248-4C8A-A3AD-951286527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25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5E1E9-068C-45C3-BCB4-953739BFF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F7E50F-0330-4529-A1B4-B695926EF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60535-271C-41BF-8550-327B09BD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12D869-151B-4756-BB51-9B128049E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59258C-43C9-482E-ABA9-199B2C35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312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97DD14-3D37-4F41-8E28-3C7EDD557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EBD4D1-32FD-4897-A866-976EF94FD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E3A4D5-73DB-4EBF-8599-EA7B5DC72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0DB3DD-6A21-42C7-848F-32C49742D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E8A29C-3470-4A7D-A553-4AF1FB20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692FE0-D69B-4DEC-B2AF-2D648FC92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00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5228A-E81A-4314-A153-3D1DEBD8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DD358F-CF3B-46F0-8D97-99DA5B136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74E132-F566-4483-8728-69D95761F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B9D0D5-B2BE-48E7-A44A-41F310500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AAFA6F-B80F-4FBA-BFAC-1237D7B58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9AC119-575B-489F-B19F-9D193BC6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1A0F11-B8D2-4FF3-A974-23D9258A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FF9DE7-F186-46A9-85D3-EFADB185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57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C7B24-FF89-4D1D-B5CE-F0EAC45A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8C7C4C-633F-482D-8E0E-AE23AB13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5558B5-C969-4D85-9E63-3D6767788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26BACC-8037-40F7-B3C6-1D5D3911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922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FB0E2B-F35C-48B1-88EB-D04DCBDB9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AE4488-F282-48ED-9D31-BCED9CAAF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CF25F6-C181-41FE-B529-C429AFED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64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BB1DB-EDB6-4460-9851-957304B8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3A6B2E-240E-48A6-A01D-733963403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B1BCBA-6828-4C46-95A9-A78EBC64B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7A6BD7-8E19-4D6B-A1E1-AB3A2C2AE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7E15CB-59E5-47CF-8C4D-C27F29AF3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5331DB-AE71-4530-B844-7F2AA585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04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1F779-BF05-411A-A3A1-FCC1C135C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228994-4CCF-48D3-A6DA-3CB6EA436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7686A5-86A4-46A1-9AAC-F317EE152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0C94A-6615-4FF3-9FA7-340F30EDD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524C11-6A27-4B66-83B1-45322843D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8D35D2-6D7A-412C-877C-63CFFC70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04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533DFB-6ED1-4BBE-9663-19422B540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BE19BF-D282-4B62-9CAF-6FC794452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64C30-6BA0-4425-85A5-4A537BE81B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D5467-ECA2-4CAE-B68D-5E2BB6AC6EC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446417-0BD9-4721-87AC-D52044113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F7C916-334A-4805-B2D0-70047C7D2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AC1FC-FC1C-4BB4-B6FF-AD09AE1D5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93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67BBDF-BC88-4897-B53A-67FE90C07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6"/>
            <a:ext cx="12192000" cy="685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43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4726482-6FAB-4FCD-AA8C-B4F6A2B1410E}"/>
              </a:ext>
            </a:extLst>
          </p:cNvPr>
          <p:cNvGrpSpPr/>
          <p:nvPr/>
        </p:nvGrpSpPr>
        <p:grpSpPr>
          <a:xfrm>
            <a:off x="0" y="0"/>
            <a:ext cx="12769454" cy="6858000"/>
            <a:chOff x="0" y="0"/>
            <a:chExt cx="12769454" cy="68580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20F3DD5-F255-4CE6-BC1E-71AC0D83B12A}"/>
                </a:ext>
              </a:extLst>
            </p:cNvPr>
            <p:cNvGrpSpPr/>
            <p:nvPr/>
          </p:nvGrpSpPr>
          <p:grpSpPr>
            <a:xfrm>
              <a:off x="0" y="0"/>
              <a:ext cx="12769454" cy="6858000"/>
              <a:chOff x="0" y="0"/>
              <a:chExt cx="12769454" cy="6858000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1F1F0B5-680A-4CBE-B095-D39EB0291D65}"/>
                  </a:ext>
                </a:extLst>
              </p:cNvPr>
              <p:cNvGrpSpPr/>
              <p:nvPr/>
            </p:nvGrpSpPr>
            <p:grpSpPr>
              <a:xfrm>
                <a:off x="0" y="0"/>
                <a:ext cx="12769454" cy="6858000"/>
                <a:chOff x="-5948362" y="1"/>
                <a:chExt cx="12769454" cy="6858000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CCFEBA83-6494-4F58-AF3B-3A8BD8394044}"/>
                    </a:ext>
                  </a:extLst>
                </p:cNvPr>
                <p:cNvSpPr/>
                <p:nvPr/>
              </p:nvSpPr>
              <p:spPr>
                <a:xfrm>
                  <a:off x="-5948362" y="1"/>
                  <a:ext cx="12192000" cy="6858000"/>
                </a:xfrm>
                <a:prstGeom prst="rect">
                  <a:avLst/>
                </a:prstGeom>
                <a:solidFill>
                  <a:srgbClr val="DDD7CD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부분 원형 16">
                  <a:extLst>
                    <a:ext uri="{FF2B5EF4-FFF2-40B4-BE49-F238E27FC236}">
                      <a16:creationId xmlns:a16="http://schemas.microsoft.com/office/drawing/2014/main" id="{2F49F49F-E4B2-4DAD-8911-B05198C38352}"/>
                    </a:ext>
                  </a:extLst>
                </p:cNvPr>
                <p:cNvSpPr/>
                <p:nvPr/>
              </p:nvSpPr>
              <p:spPr>
                <a:xfrm>
                  <a:off x="5666185" y="2767280"/>
                  <a:ext cx="1154907" cy="1323439"/>
                </a:xfrm>
                <a:prstGeom prst="pie">
                  <a:avLst>
                    <a:gd name="adj1" fmla="val 5400000"/>
                    <a:gd name="adj2" fmla="val 1620000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C21C449-AE57-4C11-A69A-F84AE28B8E21}"/>
                  </a:ext>
                </a:extLst>
              </p:cNvPr>
              <p:cNvSpPr/>
              <p:nvPr/>
            </p:nvSpPr>
            <p:spPr>
              <a:xfrm>
                <a:off x="2815438" y="381394"/>
                <a:ext cx="6561124" cy="532360"/>
              </a:xfrm>
              <a:prstGeom prst="rect">
                <a:avLst/>
              </a:prstGeom>
              <a:solidFill>
                <a:srgbClr val="A9D1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서울시 구별 기타 인구 및 시설 정보</a:t>
                </a: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45467CE-FEDF-4A30-BF58-C466E3697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104" t="24131" r="12926" b="20967"/>
            <a:stretch/>
          </p:blipFill>
          <p:spPr>
            <a:xfrm>
              <a:off x="656216" y="1183466"/>
              <a:ext cx="5809129" cy="256392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74F427-20D7-4DE7-A622-10156397C2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96" t="34327" r="26884" b="16732"/>
            <a:stretch/>
          </p:blipFill>
          <p:spPr>
            <a:xfrm>
              <a:off x="656217" y="3879583"/>
              <a:ext cx="5809128" cy="259702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5FA2205-27B0-4177-B3F0-D869B9450091}"/>
              </a:ext>
            </a:extLst>
          </p:cNvPr>
          <p:cNvSpPr txBox="1"/>
          <p:nvPr/>
        </p:nvSpPr>
        <p:spPr>
          <a:xfrm>
            <a:off x="6765338" y="2224822"/>
            <a:ext cx="4195229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구별 연령대 인구 분포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소득 수준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학교 수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버스 정류장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지하철 역 수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주거지역 정보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98A28-1D5B-4E9F-ABEC-6B1FDAA6D77B}"/>
              </a:ext>
            </a:extLst>
          </p:cNvPr>
          <p:cNvSpPr txBox="1"/>
          <p:nvPr/>
        </p:nvSpPr>
        <p:spPr>
          <a:xfrm>
            <a:off x="7390504" y="1578491"/>
            <a:ext cx="2850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X</a:t>
            </a:r>
            <a:r>
              <a:rPr lang="ko-KR" altLang="en-US" sz="36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115919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E53648-A056-449D-A12A-9AFF063E4540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904B9-F66F-4C57-B216-A89F2589F593}"/>
              </a:ext>
            </a:extLst>
          </p:cNvPr>
          <p:cNvSpPr txBox="1"/>
          <p:nvPr/>
        </p:nvSpPr>
        <p:spPr>
          <a:xfrm>
            <a:off x="6096001" y="357187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7F7F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Logistic Regression</a:t>
            </a:r>
            <a:endParaRPr lang="ko-KR" altLang="en-US" sz="2800" dirty="0">
              <a:solidFill>
                <a:srgbClr val="F7F7F7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954E2-EF66-4549-9ADC-47978F6AB4D9}"/>
              </a:ext>
            </a:extLst>
          </p:cNvPr>
          <p:cNvSpPr txBox="1"/>
          <p:nvPr/>
        </p:nvSpPr>
        <p:spPr>
          <a:xfrm>
            <a:off x="6096000" y="409509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7F7F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Tree </a:t>
            </a:r>
            <a:r>
              <a:rPr lang="ko-KR" altLang="en-US" sz="2800" dirty="0">
                <a:solidFill>
                  <a:srgbClr val="F7F7F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모형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B145F-4E4D-4F2C-A5E0-C0A7F63EB7E3}"/>
              </a:ext>
            </a:extLst>
          </p:cNvPr>
          <p:cNvSpPr txBox="1"/>
          <p:nvPr/>
        </p:nvSpPr>
        <p:spPr>
          <a:xfrm>
            <a:off x="342899" y="2460218"/>
            <a:ext cx="8264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정기적 이용자 유치 방법 모색</a:t>
            </a:r>
          </a:p>
        </p:txBody>
      </p:sp>
    </p:spTree>
    <p:extLst>
      <p:ext uri="{BB962C8B-B14F-4D97-AF65-F5344CB8AC3E}">
        <p14:creationId xmlns:p14="http://schemas.microsoft.com/office/powerpoint/2010/main" val="2942734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A4CF593-2ADF-4A2D-BE50-7BFC6312DAC1}"/>
              </a:ext>
            </a:extLst>
          </p:cNvPr>
          <p:cNvSpPr/>
          <p:nvPr/>
        </p:nvSpPr>
        <p:spPr>
          <a:xfrm>
            <a:off x="515815" y="305347"/>
            <a:ext cx="4970585" cy="503545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Logistic Regression</a:t>
            </a:r>
            <a:endParaRPr lang="ko-KR" altLang="en-US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F0A00F-840E-45AA-90AC-9101F452E072}"/>
              </a:ext>
            </a:extLst>
          </p:cNvPr>
          <p:cNvSpPr/>
          <p:nvPr/>
        </p:nvSpPr>
        <p:spPr>
          <a:xfrm>
            <a:off x="6106757" y="0"/>
            <a:ext cx="6096000" cy="6857999"/>
          </a:xfrm>
          <a:prstGeom prst="rect">
            <a:avLst/>
          </a:prstGeom>
          <a:gradFill flip="none" rotWithShape="1">
            <a:gsLst>
              <a:gs pos="0">
                <a:srgbClr val="EFECE7"/>
              </a:gs>
              <a:gs pos="33000">
                <a:srgbClr val="EFECE7"/>
              </a:gs>
              <a:gs pos="71000">
                <a:srgbClr val="EFECE7"/>
              </a:gs>
              <a:gs pos="100000">
                <a:srgbClr val="E9E5DF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B28EA8-F15B-41ED-9C78-3B44488F7CCD}"/>
                  </a:ext>
                </a:extLst>
              </p:cNvPr>
              <p:cNvSpPr txBox="1"/>
              <p:nvPr/>
            </p:nvSpPr>
            <p:spPr>
              <a:xfrm>
                <a:off x="1503171" y="2799853"/>
                <a:ext cx="2775753" cy="6291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B28EA8-F15B-41ED-9C78-3B44488F7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71" y="2799853"/>
                <a:ext cx="2775753" cy="6291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D1E09E-F1F6-42BA-8AA2-FC55CAF24F2C}"/>
                  </a:ext>
                </a:extLst>
              </p:cNvPr>
              <p:cNvSpPr txBox="1"/>
              <p:nvPr/>
            </p:nvSpPr>
            <p:spPr>
              <a:xfrm>
                <a:off x="190188" y="3956123"/>
                <a:ext cx="5401720" cy="6915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𝑙𝑜</m:t>
                      </m:r>
                      <m:func>
                        <m:func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̂"/>
                                      <m:ctrlPr>
                                        <a:rPr lang="ko-KR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ko-KR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ko-KR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D1E09E-F1F6-42BA-8AA2-FC55CAF24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88" y="3956123"/>
                <a:ext cx="5401720" cy="691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AFF4A725-659D-4239-91B9-0F31CECA265B}"/>
              </a:ext>
            </a:extLst>
          </p:cNvPr>
          <p:cNvSpPr/>
          <p:nvPr/>
        </p:nvSpPr>
        <p:spPr>
          <a:xfrm>
            <a:off x="6669464" y="305347"/>
            <a:ext cx="4970585" cy="503545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Decision Making Tree</a:t>
            </a:r>
            <a:endParaRPr lang="ko-KR" altLang="en-US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3810925-EB2D-42A4-B527-1471DA46A4F1}"/>
              </a:ext>
            </a:extLst>
          </p:cNvPr>
          <p:cNvCxnSpPr/>
          <p:nvPr/>
        </p:nvCxnSpPr>
        <p:spPr>
          <a:xfrm flipH="1">
            <a:off x="8218842" y="2417606"/>
            <a:ext cx="1097280" cy="618429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077E7C4-171B-4809-AF33-FB13B696F82B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9333156" y="2417607"/>
            <a:ext cx="1131346" cy="618428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A9D289-D110-475B-A967-2A7ECDFD41A7}"/>
              </a:ext>
            </a:extLst>
          </p:cNvPr>
          <p:cNvSpPr/>
          <p:nvPr/>
        </p:nvSpPr>
        <p:spPr>
          <a:xfrm>
            <a:off x="8618669" y="1631677"/>
            <a:ext cx="1428974" cy="785929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64426D0-E1C7-4897-A42B-31A0725102EA}"/>
              </a:ext>
            </a:extLst>
          </p:cNvPr>
          <p:cNvCxnSpPr>
            <a:cxnSpLocks/>
          </p:cNvCxnSpPr>
          <p:nvPr/>
        </p:nvCxnSpPr>
        <p:spPr>
          <a:xfrm flipH="1">
            <a:off x="7285619" y="3821964"/>
            <a:ext cx="857921" cy="1091772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9637B58-CB40-4746-96ED-83A4A0047415}"/>
              </a:ext>
            </a:extLst>
          </p:cNvPr>
          <p:cNvCxnSpPr>
            <a:cxnSpLocks/>
          </p:cNvCxnSpPr>
          <p:nvPr/>
        </p:nvCxnSpPr>
        <p:spPr>
          <a:xfrm flipH="1" flipV="1">
            <a:off x="8160574" y="3821965"/>
            <a:ext cx="828266" cy="109177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7607A65-61E2-42AD-A4E2-A81913A7FD25}"/>
              </a:ext>
            </a:extLst>
          </p:cNvPr>
          <p:cNvSpPr txBox="1"/>
          <p:nvPr/>
        </p:nvSpPr>
        <p:spPr>
          <a:xfrm>
            <a:off x="7135011" y="2478964"/>
            <a:ext cx="15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이동거리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&lt; x</a:t>
            </a:r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32F8F4-4CBA-4ACE-802B-D8F7D947A696}"/>
              </a:ext>
            </a:extLst>
          </p:cNvPr>
          <p:cNvSpPr txBox="1"/>
          <p:nvPr/>
        </p:nvSpPr>
        <p:spPr>
          <a:xfrm>
            <a:off x="10171803" y="2478964"/>
            <a:ext cx="15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이동거리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&gt; x</a:t>
            </a:r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2DE916-3C2A-4ED4-8785-1BEF5C88AFC8}"/>
              </a:ext>
            </a:extLst>
          </p:cNvPr>
          <p:cNvSpPr/>
          <p:nvPr/>
        </p:nvSpPr>
        <p:spPr>
          <a:xfrm>
            <a:off x="7475741" y="3036035"/>
            <a:ext cx="1428974" cy="785929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50%</a:t>
            </a:r>
          </a:p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일회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40%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9E1B63-B862-4FF8-A4B2-B408F00B5714}"/>
              </a:ext>
            </a:extLst>
          </p:cNvPr>
          <p:cNvSpPr/>
          <p:nvPr/>
        </p:nvSpPr>
        <p:spPr>
          <a:xfrm>
            <a:off x="9750015" y="3036035"/>
            <a:ext cx="1428974" cy="785929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10%</a:t>
            </a:r>
          </a:p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일회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90%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597D0A-1A4E-49FA-BCDA-88E5FA67F663}"/>
              </a:ext>
            </a:extLst>
          </p:cNvPr>
          <p:cNvSpPr/>
          <p:nvPr/>
        </p:nvSpPr>
        <p:spPr>
          <a:xfrm>
            <a:off x="6591471" y="4913737"/>
            <a:ext cx="1428974" cy="785929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10%</a:t>
            </a:r>
          </a:p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일회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90%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BDBE1B-D572-4DC8-9F02-A251B9AC17B9}"/>
              </a:ext>
            </a:extLst>
          </p:cNvPr>
          <p:cNvSpPr/>
          <p:nvPr/>
        </p:nvSpPr>
        <p:spPr>
          <a:xfrm>
            <a:off x="8321041" y="4913736"/>
            <a:ext cx="1428974" cy="785929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30%</a:t>
            </a:r>
          </a:p>
          <a:p>
            <a:pPr algn="ctr"/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일회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70%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AD9715-0947-44DC-9C21-BDAB95CB10E6}"/>
              </a:ext>
            </a:extLst>
          </p:cNvPr>
          <p:cNvSpPr txBox="1"/>
          <p:nvPr/>
        </p:nvSpPr>
        <p:spPr>
          <a:xfrm>
            <a:off x="6946475" y="4181647"/>
            <a:ext cx="8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남성</a:t>
            </a:r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B92178-44DE-4A0A-9D07-E3B278F6B87F}"/>
              </a:ext>
            </a:extLst>
          </p:cNvPr>
          <p:cNvSpPr txBox="1"/>
          <p:nvPr/>
        </p:nvSpPr>
        <p:spPr>
          <a:xfrm>
            <a:off x="8706249" y="4169605"/>
            <a:ext cx="85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여성</a:t>
            </a:r>
          </a:p>
        </p:txBody>
      </p:sp>
    </p:spTree>
    <p:extLst>
      <p:ext uri="{BB962C8B-B14F-4D97-AF65-F5344CB8AC3E}">
        <p14:creationId xmlns:p14="http://schemas.microsoft.com/office/powerpoint/2010/main" val="759044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AE53648-A056-449D-A12A-9AFF063E4540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904B9-F66F-4C57-B216-A89F2589F593}"/>
              </a:ext>
            </a:extLst>
          </p:cNvPr>
          <p:cNvSpPr txBox="1"/>
          <p:nvPr/>
        </p:nvSpPr>
        <p:spPr>
          <a:xfrm>
            <a:off x="6096001" y="357187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7F7F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2800" dirty="0">
                <a:solidFill>
                  <a:srgbClr val="F7F7F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연관성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954E2-EF66-4549-9ADC-47978F6AB4D9}"/>
              </a:ext>
            </a:extLst>
          </p:cNvPr>
          <p:cNvSpPr txBox="1"/>
          <p:nvPr/>
        </p:nvSpPr>
        <p:spPr>
          <a:xfrm>
            <a:off x="6096000" y="409509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7F7F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Cluster </a:t>
            </a:r>
            <a:r>
              <a:rPr lang="ko-KR" altLang="en-US" sz="2800" dirty="0">
                <a:solidFill>
                  <a:srgbClr val="F7F7F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모형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B145F-4E4D-4F2C-A5E0-C0A7F63EB7E3}"/>
              </a:ext>
            </a:extLst>
          </p:cNvPr>
          <p:cNvSpPr txBox="1"/>
          <p:nvPr/>
        </p:nvSpPr>
        <p:spPr>
          <a:xfrm>
            <a:off x="342899" y="2460218"/>
            <a:ext cx="8963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효율적인 대여소 배치 방안 탐색</a:t>
            </a:r>
          </a:p>
        </p:txBody>
      </p:sp>
    </p:spTree>
    <p:extLst>
      <p:ext uri="{BB962C8B-B14F-4D97-AF65-F5344CB8AC3E}">
        <p14:creationId xmlns:p14="http://schemas.microsoft.com/office/powerpoint/2010/main" val="1965752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3D2EE-D62C-4EA4-BF18-5CF0DF74D0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FECE7"/>
              </a:gs>
              <a:gs pos="33000">
                <a:srgbClr val="EFECE7"/>
              </a:gs>
              <a:gs pos="71000">
                <a:srgbClr val="EFECE7"/>
              </a:gs>
              <a:gs pos="100000">
                <a:srgbClr val="E9E5DF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3E864E-80D4-4A5D-AD5C-4850CD0B7EEC}"/>
              </a:ext>
            </a:extLst>
          </p:cNvPr>
          <p:cNvGrpSpPr/>
          <p:nvPr/>
        </p:nvGrpSpPr>
        <p:grpSpPr>
          <a:xfrm>
            <a:off x="3645298" y="2580427"/>
            <a:ext cx="5501170" cy="1464924"/>
            <a:chOff x="3541026" y="304821"/>
            <a:chExt cx="5501170" cy="14649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709C9-2F32-4224-AD7D-131AC8795446}"/>
                </a:ext>
              </a:extLst>
            </p:cNvPr>
            <p:cNvSpPr txBox="1"/>
            <p:nvPr/>
          </p:nvSpPr>
          <p:spPr>
            <a:xfrm>
              <a:off x="3950079" y="528600"/>
              <a:ext cx="29361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 </a:t>
              </a:r>
              <a:r>
                <a:rPr lang="ko-KR" altLang="en-US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사이의 </a:t>
              </a:r>
              <a:r>
                <a:rPr lang="en-US" altLang="ko-KR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 = </a:t>
              </a:r>
              <a:endPara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7F75DC0-B4C0-41C1-9072-3F74E3C72003}"/>
                    </a:ext>
                  </a:extLst>
                </p:cNvPr>
                <p:cNvSpPr txBox="1"/>
                <p:nvPr/>
              </p:nvSpPr>
              <p:spPr>
                <a:xfrm>
                  <a:off x="5653043" y="304821"/>
                  <a:ext cx="3389153" cy="8476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2400" dirty="0"/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A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)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2400" dirty="0"/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)</m:t>
                            </m:r>
                            <m:r>
                              <a:rPr lang="en-US" altLang="ko-K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ko-KR" sz="2400" b="0" i="0" dirty="0" smtClean="0"/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)</m:t>
                            </m:r>
                          </m:den>
                        </m:f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7F75DC0-B4C0-41C1-9072-3F74E3C720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043" y="304821"/>
                  <a:ext cx="3389153" cy="84766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C00307-3946-438E-BE3E-35C2BE8E5158}"/>
                </a:ext>
              </a:extLst>
            </p:cNvPr>
            <p:cNvSpPr/>
            <p:nvPr/>
          </p:nvSpPr>
          <p:spPr>
            <a:xfrm>
              <a:off x="3541026" y="1369635"/>
              <a:ext cx="5142452" cy="400110"/>
            </a:xfrm>
            <a:prstGeom prst="rect">
              <a:avLst/>
            </a:prstGeom>
            <a:solidFill>
              <a:srgbClr val="65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 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두 사건의 독립성을 판별하는 척도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B141CA0-6682-4573-9054-5381B32865E4}"/>
              </a:ext>
            </a:extLst>
          </p:cNvPr>
          <p:cNvGrpSpPr/>
          <p:nvPr/>
        </p:nvGrpSpPr>
        <p:grpSpPr>
          <a:xfrm>
            <a:off x="1614509" y="2161044"/>
            <a:ext cx="8995486" cy="3578392"/>
            <a:chOff x="1598257" y="2926990"/>
            <a:chExt cx="8995486" cy="357839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5C8506C-9EAC-4BD2-B959-CFF3D3B088C9}"/>
                </a:ext>
              </a:extLst>
            </p:cNvPr>
            <p:cNvSpPr/>
            <p:nvPr/>
          </p:nvSpPr>
          <p:spPr>
            <a:xfrm>
              <a:off x="1598257" y="2926990"/>
              <a:ext cx="3537050" cy="3537050"/>
            </a:xfrm>
            <a:prstGeom prst="ellipse">
              <a:avLst/>
            </a:prstGeom>
            <a:solidFill>
              <a:srgbClr val="F4B183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0D7BE09-EE10-467E-8ADD-42764393D222}"/>
                </a:ext>
              </a:extLst>
            </p:cNvPr>
            <p:cNvSpPr/>
            <p:nvPr/>
          </p:nvSpPr>
          <p:spPr>
            <a:xfrm>
              <a:off x="7056693" y="2968332"/>
              <a:ext cx="3537050" cy="3537050"/>
            </a:xfrm>
            <a:prstGeom prst="ellipse">
              <a:avLst/>
            </a:prstGeom>
            <a:solidFill>
              <a:srgbClr val="A9D18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A77F4C6-AF5A-4319-A01D-CCE83E77A65F}"/>
                </a:ext>
              </a:extLst>
            </p:cNvPr>
            <p:cNvSpPr/>
            <p:nvPr/>
          </p:nvSpPr>
          <p:spPr>
            <a:xfrm>
              <a:off x="4327475" y="2947661"/>
              <a:ext cx="3537050" cy="3537050"/>
            </a:xfrm>
            <a:prstGeom prst="ellipse">
              <a:avLst/>
            </a:prstGeom>
            <a:solidFill>
              <a:srgbClr val="B4C7E7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BB43-25F9-4F6A-9089-E70870D72475}"/>
                </a:ext>
              </a:extLst>
            </p:cNvPr>
            <p:cNvSpPr txBox="1"/>
            <p:nvPr/>
          </p:nvSpPr>
          <p:spPr>
            <a:xfrm>
              <a:off x="2419721" y="4535748"/>
              <a:ext cx="1800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는 음의 상관관계가 있다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35D09C-4FAE-4B05-8B6D-82B4BB7C3B95}"/>
                </a:ext>
              </a:extLst>
            </p:cNvPr>
            <p:cNvSpPr txBox="1"/>
            <p:nvPr/>
          </p:nvSpPr>
          <p:spPr>
            <a:xfrm>
              <a:off x="5212141" y="4535748"/>
              <a:ext cx="1800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는</a:t>
              </a:r>
              <a:endPara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독립적이다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C39D315-E8C4-4E39-B1B2-322D02D47CE0}"/>
                </a:ext>
              </a:extLst>
            </p:cNvPr>
            <p:cNvSpPr txBox="1"/>
            <p:nvPr/>
          </p:nvSpPr>
          <p:spPr>
            <a:xfrm>
              <a:off x="7994304" y="4535748"/>
              <a:ext cx="1800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는 양의 상관관계가 있다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9B314EC-808A-427A-B0AC-4F94DF430465}"/>
                </a:ext>
              </a:extLst>
            </p:cNvPr>
            <p:cNvSpPr/>
            <p:nvPr/>
          </p:nvSpPr>
          <p:spPr>
            <a:xfrm>
              <a:off x="2387053" y="3772456"/>
              <a:ext cx="1865559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4B183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LIFT(A,B) &lt; 1</a:t>
              </a:r>
              <a:endParaRPr lang="ko-KR" altLang="en-US" dirty="0">
                <a:solidFill>
                  <a:srgbClr val="F4B18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3D88E66-6F1D-4252-AF84-BC0A86123D07}"/>
                </a:ext>
              </a:extLst>
            </p:cNvPr>
            <p:cNvSpPr/>
            <p:nvPr/>
          </p:nvSpPr>
          <p:spPr>
            <a:xfrm>
              <a:off x="7961636" y="3772456"/>
              <a:ext cx="1865559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A9D18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LIFT(A,B) &gt; 1</a:t>
              </a:r>
              <a:endParaRPr lang="ko-KR" altLang="en-US" dirty="0">
                <a:solidFill>
                  <a:srgbClr val="A9D18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CF61F57-FD58-491F-ABF9-8D3E51B4D3C1}"/>
                </a:ext>
              </a:extLst>
            </p:cNvPr>
            <p:cNvSpPr/>
            <p:nvPr/>
          </p:nvSpPr>
          <p:spPr>
            <a:xfrm>
              <a:off x="5179473" y="3772456"/>
              <a:ext cx="1865559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B4C7E7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LIFT(A,B) = 1</a:t>
              </a:r>
              <a:endParaRPr lang="ko-KR" altLang="en-US" dirty="0">
                <a:solidFill>
                  <a:srgbClr val="B4C7E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C86FA42-7E72-4A68-A6B4-40323BD9DD3E}"/>
              </a:ext>
            </a:extLst>
          </p:cNvPr>
          <p:cNvSpPr txBox="1"/>
          <p:nvPr/>
        </p:nvSpPr>
        <p:spPr>
          <a:xfrm>
            <a:off x="1721654" y="6000977"/>
            <a:ext cx="8748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따릉이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사용량에 영향 미치는 유의미한 변수 추출</a:t>
            </a:r>
          </a:p>
        </p:txBody>
      </p:sp>
    </p:spTree>
    <p:extLst>
      <p:ext uri="{BB962C8B-B14F-4D97-AF65-F5344CB8AC3E}">
        <p14:creationId xmlns:p14="http://schemas.microsoft.com/office/powerpoint/2010/main" val="207363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L 6.25E-7 -0.3321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0B3D2EE-D62C-4EA4-BF18-5CF0DF74D0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FECE7"/>
              </a:gs>
              <a:gs pos="33000">
                <a:srgbClr val="EFECE7"/>
              </a:gs>
              <a:gs pos="71000">
                <a:srgbClr val="EFECE7"/>
              </a:gs>
              <a:gs pos="100000">
                <a:srgbClr val="E9E5DF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9ABCB4-7442-428B-9E0D-B48738099C42}"/>
              </a:ext>
            </a:extLst>
          </p:cNvPr>
          <p:cNvGrpSpPr/>
          <p:nvPr/>
        </p:nvGrpSpPr>
        <p:grpSpPr>
          <a:xfrm>
            <a:off x="3645298" y="304821"/>
            <a:ext cx="5501170" cy="1464924"/>
            <a:chOff x="3541026" y="304821"/>
            <a:chExt cx="5501170" cy="14649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9709C9-2F32-4224-AD7D-131AC8795446}"/>
                </a:ext>
              </a:extLst>
            </p:cNvPr>
            <p:cNvSpPr txBox="1"/>
            <p:nvPr/>
          </p:nvSpPr>
          <p:spPr>
            <a:xfrm>
              <a:off x="3950079" y="528600"/>
              <a:ext cx="29361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 </a:t>
              </a:r>
              <a:r>
                <a:rPr lang="ko-KR" altLang="en-US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사이의 </a:t>
              </a:r>
              <a:r>
                <a:rPr lang="en-US" altLang="ko-KR" sz="20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 = </a:t>
              </a:r>
              <a:endPara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7F75DC0-B4C0-41C1-9072-3F74E3C72003}"/>
                    </a:ext>
                  </a:extLst>
                </p:cNvPr>
                <p:cNvSpPr txBox="1"/>
                <p:nvPr/>
              </p:nvSpPr>
              <p:spPr>
                <a:xfrm>
                  <a:off x="5653043" y="304821"/>
                  <a:ext cx="3389153" cy="8476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2400" dirty="0"/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A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)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2400" dirty="0"/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)</m:t>
                            </m:r>
                            <m:r>
                              <a:rPr lang="en-US" altLang="ko-K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ko-KR" sz="2400" b="0" i="0" dirty="0" smtClean="0"/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ko-KR" sz="2400" dirty="0"/>
                              <m:t>)</m:t>
                            </m:r>
                          </m:den>
                        </m:f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7F75DC0-B4C0-41C1-9072-3F74E3C720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043" y="304821"/>
                  <a:ext cx="3389153" cy="84766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C00307-3946-438E-BE3E-35C2BE8E5158}"/>
                </a:ext>
              </a:extLst>
            </p:cNvPr>
            <p:cNvSpPr/>
            <p:nvPr/>
          </p:nvSpPr>
          <p:spPr>
            <a:xfrm>
              <a:off x="3541026" y="1369635"/>
              <a:ext cx="5142452" cy="400110"/>
            </a:xfrm>
            <a:prstGeom prst="rect">
              <a:avLst/>
            </a:prstGeom>
            <a:solidFill>
              <a:srgbClr val="65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 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두 사건의 독립성을 판별하는 척도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B141CA0-6682-4573-9054-5381B32865E4}"/>
              </a:ext>
            </a:extLst>
          </p:cNvPr>
          <p:cNvGrpSpPr/>
          <p:nvPr/>
        </p:nvGrpSpPr>
        <p:grpSpPr>
          <a:xfrm>
            <a:off x="1614509" y="2161044"/>
            <a:ext cx="8995486" cy="3578392"/>
            <a:chOff x="1598257" y="2926990"/>
            <a:chExt cx="8995486" cy="357839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C5C8506C-9EAC-4BD2-B959-CFF3D3B088C9}"/>
                </a:ext>
              </a:extLst>
            </p:cNvPr>
            <p:cNvSpPr/>
            <p:nvPr/>
          </p:nvSpPr>
          <p:spPr>
            <a:xfrm>
              <a:off x="1598257" y="2926990"/>
              <a:ext cx="3537050" cy="3537050"/>
            </a:xfrm>
            <a:prstGeom prst="ellipse">
              <a:avLst/>
            </a:prstGeom>
            <a:solidFill>
              <a:srgbClr val="F4B183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0D7BE09-EE10-467E-8ADD-42764393D222}"/>
                </a:ext>
              </a:extLst>
            </p:cNvPr>
            <p:cNvSpPr/>
            <p:nvPr/>
          </p:nvSpPr>
          <p:spPr>
            <a:xfrm>
              <a:off x="7056693" y="2968332"/>
              <a:ext cx="3537050" cy="3537050"/>
            </a:xfrm>
            <a:prstGeom prst="ellipse">
              <a:avLst/>
            </a:prstGeom>
            <a:solidFill>
              <a:srgbClr val="A9D18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A77F4C6-AF5A-4319-A01D-CCE83E77A65F}"/>
                </a:ext>
              </a:extLst>
            </p:cNvPr>
            <p:cNvSpPr/>
            <p:nvPr/>
          </p:nvSpPr>
          <p:spPr>
            <a:xfrm>
              <a:off x="4327475" y="2947661"/>
              <a:ext cx="3537050" cy="3537050"/>
            </a:xfrm>
            <a:prstGeom prst="ellipse">
              <a:avLst/>
            </a:prstGeom>
            <a:solidFill>
              <a:srgbClr val="B4C7E7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BB43-25F9-4F6A-9089-E70870D72475}"/>
                </a:ext>
              </a:extLst>
            </p:cNvPr>
            <p:cNvSpPr txBox="1"/>
            <p:nvPr/>
          </p:nvSpPr>
          <p:spPr>
            <a:xfrm>
              <a:off x="2419721" y="4535748"/>
              <a:ext cx="1800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는 음의 상관관계가 있다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35D09C-4FAE-4B05-8B6D-82B4BB7C3B95}"/>
                </a:ext>
              </a:extLst>
            </p:cNvPr>
            <p:cNvSpPr txBox="1"/>
            <p:nvPr/>
          </p:nvSpPr>
          <p:spPr>
            <a:xfrm>
              <a:off x="5212141" y="4535748"/>
              <a:ext cx="1800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는</a:t>
              </a:r>
              <a:endPara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독립적이다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C39D315-E8C4-4E39-B1B2-322D02D47CE0}"/>
                </a:ext>
              </a:extLst>
            </p:cNvPr>
            <p:cNvSpPr txBox="1"/>
            <p:nvPr/>
          </p:nvSpPr>
          <p:spPr>
            <a:xfrm>
              <a:off x="7994304" y="4535748"/>
              <a:ext cx="1800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A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와 </a:t>
              </a:r>
              <a:r>
                <a:rPr lang="en-US" altLang="ko-KR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B</a:t>
              </a:r>
              <a:r>
                <a:rPr lang="ko-KR" altLang="en-US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는 양의 상관관계가 있다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9B314EC-808A-427A-B0AC-4F94DF430465}"/>
                </a:ext>
              </a:extLst>
            </p:cNvPr>
            <p:cNvSpPr/>
            <p:nvPr/>
          </p:nvSpPr>
          <p:spPr>
            <a:xfrm>
              <a:off x="2387053" y="3772456"/>
              <a:ext cx="1865559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4B183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LIFT(A,B) &lt; 1</a:t>
              </a:r>
              <a:endParaRPr lang="ko-KR" altLang="en-US" dirty="0">
                <a:solidFill>
                  <a:srgbClr val="F4B18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3D88E66-6F1D-4252-AF84-BC0A86123D07}"/>
                </a:ext>
              </a:extLst>
            </p:cNvPr>
            <p:cNvSpPr/>
            <p:nvPr/>
          </p:nvSpPr>
          <p:spPr>
            <a:xfrm>
              <a:off x="7961636" y="3772456"/>
              <a:ext cx="1865559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A9D18E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LIFT(A,B) &gt; 1</a:t>
              </a:r>
              <a:endParaRPr lang="ko-KR" altLang="en-US" dirty="0">
                <a:solidFill>
                  <a:srgbClr val="A9D18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CF61F57-FD58-491F-ABF9-8D3E51B4D3C1}"/>
                </a:ext>
              </a:extLst>
            </p:cNvPr>
            <p:cNvSpPr/>
            <p:nvPr/>
          </p:nvSpPr>
          <p:spPr>
            <a:xfrm>
              <a:off x="5179473" y="3772456"/>
              <a:ext cx="1865559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B4C7E7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LIFT(A,B) = 1</a:t>
              </a:r>
              <a:endParaRPr lang="ko-KR" altLang="en-US" dirty="0">
                <a:solidFill>
                  <a:srgbClr val="B4C7E7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C86FA42-7E72-4A68-A6B4-40323BD9DD3E}"/>
              </a:ext>
            </a:extLst>
          </p:cNvPr>
          <p:cNvSpPr txBox="1"/>
          <p:nvPr/>
        </p:nvSpPr>
        <p:spPr>
          <a:xfrm>
            <a:off x="1721654" y="6000977"/>
            <a:ext cx="8748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따릉이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사용량에 영향 미치는 유의미한 변수 추출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3E113A-0FF6-43BC-A12E-27882B6F68BE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F2CB6-6F05-40C9-93F6-28E0790BB72C}"/>
              </a:ext>
            </a:extLst>
          </p:cNvPr>
          <p:cNvSpPr txBox="1"/>
          <p:nvPr/>
        </p:nvSpPr>
        <p:spPr>
          <a:xfrm>
            <a:off x="1868974" y="3174531"/>
            <a:ext cx="8454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LIFT(</a:t>
            </a:r>
            <a:r>
              <a:rPr lang="ko-KR" altLang="en-US" sz="32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따릉이</a:t>
            </a:r>
            <a:r>
              <a:rPr lang="ko-KR" altLang="en-US" sz="3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이용량</a:t>
            </a:r>
            <a:r>
              <a:rPr lang="ko-KR" altLang="en-US" sz="3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         ) &gt; 1</a:t>
            </a:r>
            <a:endParaRPr lang="ko-KR" altLang="en-US" sz="32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9821A-63BF-4F0D-8F1B-E945DC79757C}"/>
              </a:ext>
            </a:extLst>
          </p:cNvPr>
          <p:cNvSpPr txBox="1"/>
          <p:nvPr/>
        </p:nvSpPr>
        <p:spPr>
          <a:xfrm>
            <a:off x="6717689" y="2650268"/>
            <a:ext cx="1473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A9D18E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?</a:t>
            </a:r>
            <a:endParaRPr lang="ko-KR" altLang="en-US" sz="8800" dirty="0">
              <a:solidFill>
                <a:srgbClr val="A9D18E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423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006C65-90E6-476B-A9D9-931DA4E4AF67}"/>
              </a:ext>
            </a:extLst>
          </p:cNvPr>
          <p:cNvSpPr txBox="1"/>
          <p:nvPr/>
        </p:nvSpPr>
        <p:spPr>
          <a:xfrm>
            <a:off x="838200" y="681037"/>
            <a:ext cx="5217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Clustering</a:t>
            </a:r>
            <a:endParaRPr lang="ko-KR" altLang="en-US" sz="4400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5210D2-4612-403E-9A7C-26C1EF339A57}"/>
              </a:ext>
            </a:extLst>
          </p:cNvPr>
          <p:cNvSpPr txBox="1"/>
          <p:nvPr/>
        </p:nvSpPr>
        <p:spPr>
          <a:xfrm>
            <a:off x="838200" y="1450478"/>
            <a:ext cx="7155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비슷한 개체들끼리 한 </a:t>
            </a:r>
            <a:r>
              <a:rPr lang="ko-KR" altLang="en-US" sz="20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그룹으로 묶는 분석방법</a:t>
            </a:r>
            <a:endParaRPr lang="ko-KR" altLang="en-US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5ECBBF2E-3CD0-43BF-8745-CB449FDB2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25" y="2098896"/>
            <a:ext cx="5697275" cy="427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AE7D01-A083-4CA9-A309-84C52B96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64" t="54117" r="25530" b="38354"/>
          <a:stretch/>
        </p:blipFill>
        <p:spPr>
          <a:xfrm>
            <a:off x="7218381" y="2829599"/>
            <a:ext cx="2979869" cy="888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E337D6-F915-42DF-8C26-81E45A8F21DD}"/>
              </a:ext>
            </a:extLst>
          </p:cNvPr>
          <p:cNvSpPr txBox="1"/>
          <p:nvPr/>
        </p:nvSpPr>
        <p:spPr>
          <a:xfrm>
            <a:off x="6622409" y="364142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값을 </a:t>
            </a:r>
            <a:r>
              <a:rPr lang="ko-KR" altLang="en-US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최소화하는 중심 </a:t>
            </a:r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3B2164-50E4-46BE-988D-A4D050F0F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95" t="55791" r="26761" b="39175"/>
          <a:stretch/>
        </p:blipFill>
        <p:spPr>
          <a:xfrm>
            <a:off x="8795452" y="3529129"/>
            <a:ext cx="323807" cy="593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EA6E1F-DFFB-4D0C-802C-F493C47A9EFA}"/>
              </a:ext>
            </a:extLst>
          </p:cNvPr>
          <p:cNvSpPr txBox="1"/>
          <p:nvPr/>
        </p:nvSpPr>
        <p:spPr>
          <a:xfrm>
            <a:off x="9056504" y="3641429"/>
            <a:ext cx="174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구하는 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4FEFC-7329-4BC5-B048-2B7B83D1284A}"/>
              </a:ext>
            </a:extLst>
          </p:cNvPr>
          <p:cNvSpPr txBox="1"/>
          <p:nvPr/>
        </p:nvSpPr>
        <p:spPr>
          <a:xfrm>
            <a:off x="6210028" y="5178650"/>
            <a:ext cx="5529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지역 유형화를 통한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잠재적인 수요 있을 지역 파악</a:t>
            </a:r>
          </a:p>
        </p:txBody>
      </p:sp>
    </p:spTree>
    <p:extLst>
      <p:ext uri="{BB962C8B-B14F-4D97-AF65-F5344CB8AC3E}">
        <p14:creationId xmlns:p14="http://schemas.microsoft.com/office/powerpoint/2010/main" val="189926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F6B0E66-3BC2-4775-B78B-9F4A70DDED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FECE7"/>
              </a:gs>
              <a:gs pos="33000">
                <a:srgbClr val="EFECE7"/>
              </a:gs>
              <a:gs pos="71000">
                <a:srgbClr val="EFECE7"/>
              </a:gs>
              <a:gs pos="100000">
                <a:srgbClr val="E9E5DF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41DE98-AAE3-4E8E-9514-E69855ED6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54" t="26353" r="25794" b="8550"/>
          <a:stretch/>
        </p:blipFill>
        <p:spPr>
          <a:xfrm>
            <a:off x="889298" y="1344709"/>
            <a:ext cx="4615031" cy="44644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D34D61-E348-4F65-BB65-43B90B8F5C5A}"/>
              </a:ext>
            </a:extLst>
          </p:cNvPr>
          <p:cNvSpPr/>
          <p:nvPr/>
        </p:nvSpPr>
        <p:spPr>
          <a:xfrm>
            <a:off x="5812715" y="1176264"/>
            <a:ext cx="591312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#1회 이용자를 셉니다</a:t>
            </a: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use1&lt;-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bike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%&gt;%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filter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(이용건수==1) %&gt;%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nrow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()</a:t>
            </a:r>
          </a:p>
          <a:p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#1회 이상 이용자를 셉니다</a:t>
            </a:r>
          </a:p>
          <a:p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usemore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&lt;-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bike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%&gt;%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filter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(이용건수&gt;1) %&gt;%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nrow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()</a:t>
            </a:r>
          </a:p>
          <a:p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#전체 사용자 대비 1회 이용자의 비율은 다음과 같습니다</a:t>
            </a:r>
          </a:p>
          <a:p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print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x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=use1/(use1+usemore)*100)</a:t>
            </a:r>
          </a:p>
          <a:p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#새 변수 평균이동거리를 생성해 이를 포함한 새로운 데이터프레임을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bike_df에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저장해줍니다. </a:t>
            </a:r>
          </a:p>
          <a:p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bike_df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&lt;-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bike_df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%&gt;% </a:t>
            </a: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mutate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(평균이동거리 = `이동거리(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M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)` / `이용건수` )</a:t>
            </a:r>
          </a:p>
          <a:p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head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bike_df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</a:p>
          <a:p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bike_df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&lt;-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bike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%&gt;% </a:t>
            </a: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mutate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Type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=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ifelse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(이용건수==1,"일회","정기"))</a:t>
            </a:r>
          </a:p>
        </p:txBody>
      </p:sp>
    </p:spTree>
    <p:extLst>
      <p:ext uri="{BB962C8B-B14F-4D97-AF65-F5344CB8AC3E}">
        <p14:creationId xmlns:p14="http://schemas.microsoft.com/office/powerpoint/2010/main" val="1419877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1F113E-F41D-43DE-A465-DB5F4FA96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33" t="33333" r="46797" b="26042"/>
          <a:stretch/>
        </p:blipFill>
        <p:spPr>
          <a:xfrm>
            <a:off x="6352725" y="1991046"/>
            <a:ext cx="5506388" cy="3639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A26B9A-5BD7-4CAD-ACD0-1793DBC536C8}"/>
              </a:ext>
            </a:extLst>
          </p:cNvPr>
          <p:cNvSpPr txBox="1"/>
          <p:nvPr/>
        </p:nvSpPr>
        <p:spPr>
          <a:xfrm>
            <a:off x="694203" y="2294653"/>
            <a:ext cx="565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정기적 이용자가 맞다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아니다를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나타내는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Binary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변수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A77939-73B5-48AC-9C3F-84EA9AE0151F}"/>
              </a:ext>
            </a:extLst>
          </p:cNvPr>
          <p:cNvSpPr txBox="1"/>
          <p:nvPr/>
        </p:nvSpPr>
        <p:spPr>
          <a:xfrm>
            <a:off x="694204" y="4614460"/>
            <a:ext cx="459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누적된 이동거리를 조정해준 변수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94F5D8-D9CC-413D-BF2B-6DE8A7E5EEB9}"/>
              </a:ext>
            </a:extLst>
          </p:cNvPr>
          <p:cNvSpPr/>
          <p:nvPr/>
        </p:nvSpPr>
        <p:spPr>
          <a:xfrm>
            <a:off x="-674" y="0"/>
            <a:ext cx="571500" cy="6858000"/>
          </a:xfrm>
          <a:prstGeom prst="rect">
            <a:avLst/>
          </a:prstGeom>
          <a:solidFill>
            <a:srgbClr val="EF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3C5A3A-1C56-494D-B430-BEAD3100727C}"/>
              </a:ext>
            </a:extLst>
          </p:cNvPr>
          <p:cNvSpPr txBox="1"/>
          <p:nvPr/>
        </p:nvSpPr>
        <p:spPr>
          <a:xfrm>
            <a:off x="694202" y="2648596"/>
            <a:ext cx="565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Type = </a:t>
            </a:r>
            <a:r>
              <a:rPr lang="en-US" altLang="ko-KR" dirty="0" err="1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ifelse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이용건수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==1,"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일회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","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")</a:t>
            </a:r>
            <a:endParaRPr lang="ko-KR" altLang="en-US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295244-4B25-473C-B95E-28719C50C8F5}"/>
              </a:ext>
            </a:extLst>
          </p:cNvPr>
          <p:cNvSpPr txBox="1"/>
          <p:nvPr/>
        </p:nvSpPr>
        <p:spPr>
          <a:xfrm>
            <a:off x="694203" y="4953014"/>
            <a:ext cx="565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평균이동거리 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= `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이동거리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(M)` / `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이용건수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`</a:t>
            </a:r>
            <a:endParaRPr lang="ko-KR" altLang="en-US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0F9038-2024-4C83-B753-E77F0F54F491}"/>
              </a:ext>
            </a:extLst>
          </p:cNvPr>
          <p:cNvSpPr/>
          <p:nvPr/>
        </p:nvSpPr>
        <p:spPr>
          <a:xfrm>
            <a:off x="784129" y="1729436"/>
            <a:ext cx="2653274" cy="523220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이용자 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Type</a:t>
            </a:r>
            <a:endParaRPr lang="ko-KR" altLang="en-US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28D04-648C-4D3C-8F80-6CC658F104F2}"/>
              </a:ext>
            </a:extLst>
          </p:cNvPr>
          <p:cNvSpPr/>
          <p:nvPr/>
        </p:nvSpPr>
        <p:spPr>
          <a:xfrm>
            <a:off x="784130" y="4080493"/>
            <a:ext cx="2653274" cy="523220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평균이동거리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6ABD6E-1C96-4DBA-B1DA-E3386D2409AF}"/>
              </a:ext>
            </a:extLst>
          </p:cNvPr>
          <p:cNvSpPr/>
          <p:nvPr/>
        </p:nvSpPr>
        <p:spPr>
          <a:xfrm>
            <a:off x="7102751" y="4399237"/>
            <a:ext cx="1993175" cy="1388378"/>
          </a:xfrm>
          <a:prstGeom prst="roundRect">
            <a:avLst/>
          </a:prstGeom>
          <a:noFill/>
          <a:ln w="57150">
            <a:solidFill>
              <a:srgbClr val="65A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EDDE20-3743-4AE4-806D-5C1AF18216F8}"/>
              </a:ext>
            </a:extLst>
          </p:cNvPr>
          <p:cNvSpPr txBox="1"/>
          <p:nvPr/>
        </p:nvSpPr>
        <p:spPr>
          <a:xfrm>
            <a:off x="285076" y="438728"/>
            <a:ext cx="5658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Added Variables</a:t>
            </a:r>
            <a:endParaRPr lang="ko-KR" altLang="en-US" sz="3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468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894F5D8-D9CC-413D-BF2B-6DE8A7E5EEB9}"/>
              </a:ext>
            </a:extLst>
          </p:cNvPr>
          <p:cNvSpPr/>
          <p:nvPr/>
        </p:nvSpPr>
        <p:spPr>
          <a:xfrm>
            <a:off x="-674" y="0"/>
            <a:ext cx="571500" cy="6858000"/>
          </a:xfrm>
          <a:prstGeom prst="rect">
            <a:avLst/>
          </a:prstGeom>
          <a:solidFill>
            <a:srgbClr val="EF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59F592-F1AF-40F4-9838-249C8993D2A5}"/>
              </a:ext>
            </a:extLst>
          </p:cNvPr>
          <p:cNvSpPr txBox="1"/>
          <p:nvPr/>
        </p:nvSpPr>
        <p:spPr>
          <a:xfrm>
            <a:off x="285076" y="438728"/>
            <a:ext cx="5658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Added Variables</a:t>
            </a:r>
            <a:endParaRPr lang="ko-KR" altLang="en-US" sz="3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1F113E-F41D-43DE-A465-DB5F4FA96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33" t="33333" r="46797" b="26042"/>
          <a:stretch/>
        </p:blipFill>
        <p:spPr>
          <a:xfrm>
            <a:off x="6352725" y="1991046"/>
            <a:ext cx="5506388" cy="3639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A26B9A-5BD7-4CAD-ACD0-1793DBC536C8}"/>
              </a:ext>
            </a:extLst>
          </p:cNvPr>
          <p:cNvSpPr txBox="1"/>
          <p:nvPr/>
        </p:nvSpPr>
        <p:spPr>
          <a:xfrm>
            <a:off x="694203" y="2294653"/>
            <a:ext cx="565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정기적 이용자가 맞다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/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아니다를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나타내는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Binary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변수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A77939-73B5-48AC-9C3F-84EA9AE0151F}"/>
              </a:ext>
            </a:extLst>
          </p:cNvPr>
          <p:cNvSpPr txBox="1"/>
          <p:nvPr/>
        </p:nvSpPr>
        <p:spPr>
          <a:xfrm>
            <a:off x="694204" y="4614460"/>
            <a:ext cx="459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누적된 이동거리를 조정해준 변수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3C5A3A-1C56-494D-B430-BEAD3100727C}"/>
              </a:ext>
            </a:extLst>
          </p:cNvPr>
          <p:cNvSpPr txBox="1"/>
          <p:nvPr/>
        </p:nvSpPr>
        <p:spPr>
          <a:xfrm>
            <a:off x="694202" y="2648596"/>
            <a:ext cx="565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Type = </a:t>
            </a:r>
            <a:r>
              <a:rPr lang="en-US" altLang="ko-KR" dirty="0" err="1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ifelse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이용건수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==1,"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일회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","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정기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")</a:t>
            </a:r>
            <a:endParaRPr lang="ko-KR" altLang="en-US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295244-4B25-473C-B95E-28719C50C8F5}"/>
              </a:ext>
            </a:extLst>
          </p:cNvPr>
          <p:cNvSpPr txBox="1"/>
          <p:nvPr/>
        </p:nvSpPr>
        <p:spPr>
          <a:xfrm>
            <a:off x="694203" y="4953014"/>
            <a:ext cx="565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평균이동거리 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= `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이동거리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(M)` / `</a:t>
            </a:r>
            <a:r>
              <a:rPr lang="ko-KR" altLang="en-US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이용건수</a:t>
            </a:r>
            <a:r>
              <a:rPr lang="en-US" altLang="ko-KR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`</a:t>
            </a:r>
            <a:endParaRPr lang="ko-KR" altLang="en-US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0F9038-2024-4C83-B753-E77F0F54F491}"/>
              </a:ext>
            </a:extLst>
          </p:cNvPr>
          <p:cNvSpPr/>
          <p:nvPr/>
        </p:nvSpPr>
        <p:spPr>
          <a:xfrm>
            <a:off x="784129" y="1729436"/>
            <a:ext cx="2653274" cy="523220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이용자 </a:t>
            </a:r>
            <a:r>
              <a:rPr lang="en-US" altLang="ko-KR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Type</a:t>
            </a:r>
            <a:endParaRPr lang="ko-KR" altLang="en-US" sz="2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28D04-648C-4D3C-8F80-6CC658F104F2}"/>
              </a:ext>
            </a:extLst>
          </p:cNvPr>
          <p:cNvSpPr/>
          <p:nvPr/>
        </p:nvSpPr>
        <p:spPr>
          <a:xfrm>
            <a:off x="784130" y="4080493"/>
            <a:ext cx="2653274" cy="523220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평균이동거리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6ABD6E-1C96-4DBA-B1DA-E3386D2409AF}"/>
              </a:ext>
            </a:extLst>
          </p:cNvPr>
          <p:cNvSpPr/>
          <p:nvPr/>
        </p:nvSpPr>
        <p:spPr>
          <a:xfrm>
            <a:off x="7102751" y="4399237"/>
            <a:ext cx="1993175" cy="1388378"/>
          </a:xfrm>
          <a:prstGeom prst="roundRect">
            <a:avLst/>
          </a:prstGeom>
          <a:noFill/>
          <a:ln w="57150">
            <a:solidFill>
              <a:srgbClr val="65A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FD2D0B-E52C-4CEB-B7A8-47BCF6DAFB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E5FB8F-6303-44FE-94C0-CE7EF57DEA2A}"/>
              </a:ext>
            </a:extLst>
          </p:cNvPr>
          <p:cNvSpPr txBox="1"/>
          <p:nvPr/>
        </p:nvSpPr>
        <p:spPr>
          <a:xfrm>
            <a:off x="1868974" y="3174531"/>
            <a:ext cx="8454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해결과제</a:t>
            </a:r>
            <a:r>
              <a:rPr lang="ko-KR" altLang="en-US" sz="32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및 </a:t>
            </a:r>
            <a:r>
              <a:rPr lang="ko-KR" altLang="en-US" sz="40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99231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D91EF38-3F4B-4C1C-A1E3-C9B8F837836F}"/>
              </a:ext>
            </a:extLst>
          </p:cNvPr>
          <p:cNvSpPr/>
          <p:nvPr/>
        </p:nvSpPr>
        <p:spPr>
          <a:xfrm>
            <a:off x="-3331028" y="0"/>
            <a:ext cx="6096000" cy="6858000"/>
          </a:xfrm>
          <a:prstGeom prst="rect">
            <a:avLst/>
          </a:prstGeom>
          <a:solidFill>
            <a:srgbClr val="EF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ADBC24-8A07-4884-A876-A8DAC2F30C30}"/>
              </a:ext>
            </a:extLst>
          </p:cNvPr>
          <p:cNvSpPr/>
          <p:nvPr/>
        </p:nvSpPr>
        <p:spPr>
          <a:xfrm>
            <a:off x="1845129" y="2800350"/>
            <a:ext cx="919843" cy="369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CC3FB-2E25-4784-8A6E-F0E2C1E93307}"/>
              </a:ext>
            </a:extLst>
          </p:cNvPr>
          <p:cNvSpPr txBox="1"/>
          <p:nvPr/>
        </p:nvSpPr>
        <p:spPr>
          <a:xfrm>
            <a:off x="1845129" y="2800349"/>
            <a:ext cx="591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이다연</a:t>
            </a:r>
            <a:r>
              <a:rPr lang="ko-KR" altLang="en-US" dirty="0"/>
              <a:t>  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문제 정의 및 데이터 설명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1269AB-85B3-4B23-B7F9-17745AB4B46D}"/>
              </a:ext>
            </a:extLst>
          </p:cNvPr>
          <p:cNvSpPr/>
          <p:nvPr/>
        </p:nvSpPr>
        <p:spPr>
          <a:xfrm>
            <a:off x="1845129" y="3712814"/>
            <a:ext cx="919843" cy="369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E270D-61C5-4AA4-BF23-50ECA121739D}"/>
              </a:ext>
            </a:extLst>
          </p:cNvPr>
          <p:cNvSpPr txBox="1"/>
          <p:nvPr/>
        </p:nvSpPr>
        <p:spPr>
          <a:xfrm>
            <a:off x="1845129" y="3696484"/>
            <a:ext cx="591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김채원</a:t>
            </a:r>
            <a:r>
              <a:rPr lang="ko-KR" altLang="en-US" dirty="0"/>
              <a:t>  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분석 방법 및 진행 상황</a:t>
            </a:r>
          </a:p>
        </p:txBody>
      </p:sp>
    </p:spTree>
    <p:extLst>
      <p:ext uri="{BB962C8B-B14F-4D97-AF65-F5344CB8AC3E}">
        <p14:creationId xmlns:p14="http://schemas.microsoft.com/office/powerpoint/2010/main" val="1308770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C10C219-F209-40AA-93BB-A2AAC859A6A9}"/>
              </a:ext>
            </a:extLst>
          </p:cNvPr>
          <p:cNvSpPr/>
          <p:nvPr/>
        </p:nvSpPr>
        <p:spPr>
          <a:xfrm>
            <a:off x="6106758" y="0"/>
            <a:ext cx="6096000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CE8C99-024A-433F-B563-9D6A3B9C359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F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3C730D-1B1B-4E06-9BDC-38BC3295B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1"/>
          <a:stretch/>
        </p:blipFill>
        <p:spPr>
          <a:xfrm>
            <a:off x="6096000" y="3196206"/>
            <a:ext cx="6096000" cy="366179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B9A129-7F75-4E1F-BAFB-85236F235833}"/>
              </a:ext>
            </a:extLst>
          </p:cNvPr>
          <p:cNvSpPr/>
          <p:nvPr/>
        </p:nvSpPr>
        <p:spPr>
          <a:xfrm>
            <a:off x="0" y="3694166"/>
            <a:ext cx="886366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BA65B-AD06-4A2F-8F32-EBC9F3D171A3}"/>
              </a:ext>
            </a:extLst>
          </p:cNvPr>
          <p:cNvSpPr txBox="1"/>
          <p:nvPr/>
        </p:nvSpPr>
        <p:spPr>
          <a:xfrm>
            <a:off x="4431833" y="2702169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endParaRPr lang="ko-KR" altLang="en-US" sz="5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31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262E231-28B2-4421-B144-56551DB79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293"/>
            <a:ext cx="12573000" cy="68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0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068AFB9-20F5-46AC-894A-C7502F4F7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1"/>
          <a:stretch/>
        </p:blipFill>
        <p:spPr>
          <a:xfrm>
            <a:off x="1638300" y="815171"/>
            <a:ext cx="3201921" cy="52276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64C942-9681-49D9-B1E3-5D9A7F5CD7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54000">
            <a:solidFill>
              <a:srgbClr val="65A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4DEFA1-A5BF-49BC-B5AC-9DAD426E1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92" y="815171"/>
            <a:ext cx="5822185" cy="53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5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AA13FA1-23AC-49CE-B8E8-929BBB7888E4}"/>
              </a:ext>
            </a:extLst>
          </p:cNvPr>
          <p:cNvSpPr/>
          <p:nvPr/>
        </p:nvSpPr>
        <p:spPr>
          <a:xfrm>
            <a:off x="-10159" y="0"/>
            <a:ext cx="571500" cy="6858000"/>
          </a:xfrm>
          <a:prstGeom prst="rect">
            <a:avLst/>
          </a:prstGeom>
          <a:solidFill>
            <a:srgbClr val="EF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90F75-99C2-4F2E-9FDF-BEEC9A09FBC3}"/>
              </a:ext>
            </a:extLst>
          </p:cNvPr>
          <p:cNvSpPr txBox="1"/>
          <p:nvPr/>
        </p:nvSpPr>
        <p:spPr>
          <a:xfrm>
            <a:off x="229736" y="1149868"/>
            <a:ext cx="5153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PROBLEM</a:t>
            </a:r>
            <a:r>
              <a:rPr lang="ko-KR" altLang="en-US" sz="4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R" altLang="en-US" sz="4800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8EB8B-528C-451B-9B11-DB5F9CE2772B}"/>
              </a:ext>
            </a:extLst>
          </p:cNvPr>
          <p:cNvSpPr txBox="1"/>
          <p:nvPr/>
        </p:nvSpPr>
        <p:spPr>
          <a:xfrm>
            <a:off x="2987223" y="803395"/>
            <a:ext cx="1057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r>
              <a:rPr lang="ko-KR" altLang="en-US" sz="6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R" altLang="en-US" sz="6600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2A038-584E-4F1C-8B13-804E08A1AEE8}"/>
              </a:ext>
            </a:extLst>
          </p:cNvPr>
          <p:cNvSpPr/>
          <p:nvPr/>
        </p:nvSpPr>
        <p:spPr>
          <a:xfrm>
            <a:off x="344036" y="1980865"/>
            <a:ext cx="5505450" cy="45719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7F87B-B3C3-40B7-98F0-B11C4FBF2626}"/>
              </a:ext>
            </a:extLst>
          </p:cNvPr>
          <p:cNvSpPr txBox="1"/>
          <p:nvPr/>
        </p:nvSpPr>
        <p:spPr>
          <a:xfrm>
            <a:off x="344036" y="2152886"/>
            <a:ext cx="77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서비스를 일회적으로 이용하는데 그치고 마는 이용자들이 대다수이다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CF9D1C-B12D-483C-B45D-A0A759DAC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80" t="16582" r="44541" b="6422"/>
          <a:stretch/>
        </p:blipFill>
        <p:spPr>
          <a:xfrm>
            <a:off x="769931" y="2648519"/>
            <a:ext cx="3469830" cy="3895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5366291-414D-47F5-872C-0E8058046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" t="41547" r="49128" b="13371"/>
          <a:stretch/>
        </p:blipFill>
        <p:spPr>
          <a:xfrm>
            <a:off x="4430687" y="2648519"/>
            <a:ext cx="7085577" cy="3895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C04DBC1-B763-433C-BA51-F338E941557F}"/>
              </a:ext>
            </a:extLst>
          </p:cNvPr>
          <p:cNvSpPr/>
          <p:nvPr/>
        </p:nvSpPr>
        <p:spPr>
          <a:xfrm>
            <a:off x="8135486" y="4017860"/>
            <a:ext cx="1771912" cy="1426595"/>
          </a:xfrm>
          <a:prstGeom prst="roundRect">
            <a:avLst/>
          </a:prstGeom>
          <a:noFill/>
          <a:ln w="57150">
            <a:solidFill>
              <a:srgbClr val="65A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527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AA13FA1-23AC-49CE-B8E8-929BBB7888E4}"/>
              </a:ext>
            </a:extLst>
          </p:cNvPr>
          <p:cNvSpPr/>
          <p:nvPr/>
        </p:nvSpPr>
        <p:spPr>
          <a:xfrm>
            <a:off x="1" y="0"/>
            <a:ext cx="571500" cy="6858000"/>
          </a:xfrm>
          <a:prstGeom prst="rect">
            <a:avLst/>
          </a:prstGeom>
          <a:solidFill>
            <a:srgbClr val="EFEC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C90F75-99C2-4F2E-9FDF-BEEC9A09FBC3}"/>
              </a:ext>
            </a:extLst>
          </p:cNvPr>
          <p:cNvSpPr txBox="1"/>
          <p:nvPr/>
        </p:nvSpPr>
        <p:spPr>
          <a:xfrm>
            <a:off x="229736" y="1137224"/>
            <a:ext cx="5153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PROBLEM</a:t>
            </a:r>
            <a:r>
              <a:rPr lang="ko-KR" altLang="en-US" sz="4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R" altLang="en-US" sz="4800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8EB8B-528C-451B-9B11-DB5F9CE2772B}"/>
              </a:ext>
            </a:extLst>
          </p:cNvPr>
          <p:cNvSpPr txBox="1"/>
          <p:nvPr/>
        </p:nvSpPr>
        <p:spPr>
          <a:xfrm>
            <a:off x="3070371" y="803395"/>
            <a:ext cx="974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65A55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sz="6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R" altLang="en-US" sz="6600" dirty="0">
              <a:solidFill>
                <a:srgbClr val="65A55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2A038-584E-4F1C-8B13-804E08A1AEE8}"/>
              </a:ext>
            </a:extLst>
          </p:cNvPr>
          <p:cNvSpPr/>
          <p:nvPr/>
        </p:nvSpPr>
        <p:spPr>
          <a:xfrm>
            <a:off x="344036" y="1980865"/>
            <a:ext cx="5505450" cy="45719"/>
          </a:xfrm>
          <a:prstGeom prst="rect">
            <a:avLst/>
          </a:prstGeom>
          <a:solidFill>
            <a:srgbClr val="65A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7F87B-B3C3-40B7-98F0-B11C4FBF2626}"/>
              </a:ext>
            </a:extLst>
          </p:cNvPr>
          <p:cNvSpPr txBox="1"/>
          <p:nvPr/>
        </p:nvSpPr>
        <p:spPr>
          <a:xfrm>
            <a:off x="344035" y="2152886"/>
            <a:ext cx="987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필요한 곳에 자전거 대여소가 설치되어 있지 않아 이용에 어려움을 느끼는 잠재적 이용자들이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D03232-C0D4-4775-9ADD-CBF0B53ABF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62" t="19137" r="24510" b="10432"/>
          <a:stretch/>
        </p:blipFill>
        <p:spPr>
          <a:xfrm>
            <a:off x="2284628" y="2706883"/>
            <a:ext cx="4569338" cy="39244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AA3134-944B-4985-9F3F-C123DFB6C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92" t="23065" r="55120" b="54200"/>
          <a:stretch/>
        </p:blipFill>
        <p:spPr>
          <a:xfrm>
            <a:off x="6945358" y="2706884"/>
            <a:ext cx="3114387" cy="12842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4B07F4-F1DB-4721-A6E7-B054F0801C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23" t="36283" r="55850" b="28471"/>
          <a:stretch/>
        </p:blipFill>
        <p:spPr>
          <a:xfrm>
            <a:off x="6967788" y="3991088"/>
            <a:ext cx="3114387" cy="18592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8AA91A-7156-4290-82BC-FFFD9695E4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12" t="36079" r="58265" b="47920"/>
          <a:stretch/>
        </p:blipFill>
        <p:spPr>
          <a:xfrm>
            <a:off x="6967787" y="5704978"/>
            <a:ext cx="3114386" cy="9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2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C4AC0AF-22D9-4159-B559-B9058E8A06E8}"/>
              </a:ext>
            </a:extLst>
          </p:cNvPr>
          <p:cNvGrpSpPr/>
          <p:nvPr/>
        </p:nvGrpSpPr>
        <p:grpSpPr>
          <a:xfrm>
            <a:off x="6431847" y="2874302"/>
            <a:ext cx="5343525" cy="1109396"/>
            <a:chOff x="6305552" y="2767279"/>
            <a:chExt cx="5343525" cy="110939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23F7384-F743-46B0-A5D2-C190951B0EA9}"/>
                </a:ext>
              </a:extLst>
            </p:cNvPr>
            <p:cNvSpPr/>
            <p:nvPr/>
          </p:nvSpPr>
          <p:spPr>
            <a:xfrm>
              <a:off x="6858000" y="2767279"/>
              <a:ext cx="4248150" cy="1109396"/>
            </a:xfrm>
            <a:prstGeom prst="rect">
              <a:avLst/>
            </a:prstGeom>
            <a:solidFill>
              <a:srgbClr val="65A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F88EA2-1777-4F5E-A852-C7FE318C20C9}"/>
                </a:ext>
              </a:extLst>
            </p:cNvPr>
            <p:cNvSpPr txBox="1"/>
            <p:nvPr/>
          </p:nvSpPr>
          <p:spPr>
            <a:xfrm>
              <a:off x="6305552" y="2767280"/>
              <a:ext cx="53435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DATASETS</a:t>
              </a:r>
              <a:endParaRPr lang="ko-KR" altLang="en-US" sz="6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003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15664804-C309-4DF0-9628-61E98498395A}"/>
              </a:ext>
            </a:extLst>
          </p:cNvPr>
          <p:cNvGrpSpPr/>
          <p:nvPr/>
        </p:nvGrpSpPr>
        <p:grpSpPr>
          <a:xfrm>
            <a:off x="0" y="0"/>
            <a:ext cx="12769453" cy="6858000"/>
            <a:chOff x="0" y="0"/>
            <a:chExt cx="12769453" cy="685800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B0013F6-A7C5-472E-AA3F-1DA8B4092D56}"/>
                </a:ext>
              </a:extLst>
            </p:cNvPr>
            <p:cNvGrpSpPr/>
            <p:nvPr/>
          </p:nvGrpSpPr>
          <p:grpSpPr>
            <a:xfrm>
              <a:off x="0" y="0"/>
              <a:ext cx="12769453" cy="6858000"/>
              <a:chOff x="-5948361" y="0"/>
              <a:chExt cx="12769453" cy="685800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01683D2-742A-44DC-820F-D6911FFB439C}"/>
                  </a:ext>
                </a:extLst>
              </p:cNvPr>
              <p:cNvSpPr/>
              <p:nvPr/>
            </p:nvSpPr>
            <p:spPr>
              <a:xfrm>
                <a:off x="-5948361" y="0"/>
                <a:ext cx="12192000" cy="6858000"/>
              </a:xfrm>
              <a:prstGeom prst="rect">
                <a:avLst/>
              </a:prstGeom>
              <a:solidFill>
                <a:srgbClr val="DDD7CD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부분 원형 34">
                <a:extLst>
                  <a:ext uri="{FF2B5EF4-FFF2-40B4-BE49-F238E27FC236}">
                    <a16:creationId xmlns:a16="http://schemas.microsoft.com/office/drawing/2014/main" id="{54D795ED-5EF3-41D4-A39C-8AA219614F42}"/>
                  </a:ext>
                </a:extLst>
              </p:cNvPr>
              <p:cNvSpPr/>
              <p:nvPr/>
            </p:nvSpPr>
            <p:spPr>
              <a:xfrm>
                <a:off x="5666185" y="2767280"/>
                <a:ext cx="1154907" cy="1323439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281B82C-B020-4DE9-8D6E-B3163B00B4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81" t="9247" r="11992" b="12088"/>
            <a:stretch/>
          </p:blipFill>
          <p:spPr>
            <a:xfrm>
              <a:off x="3042847" y="1411131"/>
              <a:ext cx="6106306" cy="3875135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18EE13-69C3-4901-973A-2F4DB119E2F3}"/>
                </a:ext>
              </a:extLst>
            </p:cNvPr>
            <p:cNvSpPr/>
            <p:nvPr/>
          </p:nvSpPr>
          <p:spPr>
            <a:xfrm>
              <a:off x="2815438" y="381394"/>
              <a:ext cx="6561124" cy="53236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서울특별시 공공자전거 시간대별 이용정보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144888C-C08D-463A-B405-9932F91C276A}"/>
              </a:ext>
            </a:extLst>
          </p:cNvPr>
          <p:cNvSpPr txBox="1"/>
          <p:nvPr/>
        </p:nvSpPr>
        <p:spPr>
          <a:xfrm>
            <a:off x="9525848" y="3736777"/>
            <a:ext cx="219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총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10,183,216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행</a:t>
            </a:r>
          </a:p>
        </p:txBody>
      </p:sp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DEFEA735-D9E4-4CE0-A54C-6ED96BC5B00C}"/>
              </a:ext>
            </a:extLst>
          </p:cNvPr>
          <p:cNvSpPr/>
          <p:nvPr/>
        </p:nvSpPr>
        <p:spPr>
          <a:xfrm>
            <a:off x="9206782" y="2965396"/>
            <a:ext cx="240879" cy="1957124"/>
          </a:xfrm>
          <a:prstGeom prst="rightBrace">
            <a:avLst>
              <a:gd name="adj1" fmla="val 100977"/>
              <a:gd name="adj2" fmla="val 24856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7EADE2-4DFE-4E2D-AF25-0A817BBCBB63}"/>
              </a:ext>
            </a:extLst>
          </p:cNvPr>
          <p:cNvSpPr txBox="1"/>
          <p:nvPr/>
        </p:nvSpPr>
        <p:spPr>
          <a:xfrm>
            <a:off x="3935382" y="5681667"/>
            <a:ext cx="5418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대여일자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대여시간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대여소번호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대여소명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대여구분코드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성별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연령대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이용건수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운동량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탄소량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이동거리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이동시간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18C614-4F88-4FEC-9D00-42AF21329497}"/>
              </a:ext>
            </a:extLst>
          </p:cNvPr>
          <p:cNvSpPr txBox="1"/>
          <p:nvPr/>
        </p:nvSpPr>
        <p:spPr>
          <a:xfrm>
            <a:off x="9525848" y="3105832"/>
            <a:ext cx="2066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2017.01.01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부터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2018.11.30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dirty="0">
                <a:ea typeface="a옛날사진관3" panose="02020600000000000000" pitchFamily="18" charset="-127"/>
              </a:rPr>
              <a:t>까지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5C3C06-8835-4C7A-AD5C-4BA0559E74DA}"/>
              </a:ext>
            </a:extLst>
          </p:cNvPr>
          <p:cNvSpPr txBox="1"/>
          <p:nvPr/>
        </p:nvSpPr>
        <p:spPr>
          <a:xfrm>
            <a:off x="2905363" y="5620111"/>
            <a:ext cx="1549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4B18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변수</a:t>
            </a:r>
            <a:r>
              <a:rPr lang="ko-KR" altLang="en-US" sz="3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145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AD83B27F-E832-42DB-B6E2-BD63444946C7}"/>
              </a:ext>
            </a:extLst>
          </p:cNvPr>
          <p:cNvGrpSpPr/>
          <p:nvPr/>
        </p:nvGrpSpPr>
        <p:grpSpPr>
          <a:xfrm>
            <a:off x="0" y="0"/>
            <a:ext cx="12769453" cy="6858000"/>
            <a:chOff x="0" y="0"/>
            <a:chExt cx="12769453" cy="685800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B0013F6-A7C5-472E-AA3F-1DA8B4092D56}"/>
                </a:ext>
              </a:extLst>
            </p:cNvPr>
            <p:cNvGrpSpPr/>
            <p:nvPr/>
          </p:nvGrpSpPr>
          <p:grpSpPr>
            <a:xfrm>
              <a:off x="0" y="0"/>
              <a:ext cx="12769453" cy="6858000"/>
              <a:chOff x="-5948361" y="0"/>
              <a:chExt cx="12769453" cy="6858000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01683D2-742A-44DC-820F-D6911FFB439C}"/>
                  </a:ext>
                </a:extLst>
              </p:cNvPr>
              <p:cNvSpPr/>
              <p:nvPr/>
            </p:nvSpPr>
            <p:spPr>
              <a:xfrm>
                <a:off x="-5948361" y="0"/>
                <a:ext cx="12192000" cy="6858000"/>
              </a:xfrm>
              <a:prstGeom prst="rect">
                <a:avLst/>
              </a:prstGeom>
              <a:solidFill>
                <a:srgbClr val="DDD7CD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부분 원형 34">
                <a:extLst>
                  <a:ext uri="{FF2B5EF4-FFF2-40B4-BE49-F238E27FC236}">
                    <a16:creationId xmlns:a16="http://schemas.microsoft.com/office/drawing/2014/main" id="{54D795ED-5EF3-41D4-A39C-8AA219614F42}"/>
                  </a:ext>
                </a:extLst>
              </p:cNvPr>
              <p:cNvSpPr/>
              <p:nvPr/>
            </p:nvSpPr>
            <p:spPr>
              <a:xfrm>
                <a:off x="5666185" y="2767280"/>
                <a:ext cx="1154907" cy="1323439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281B82C-B020-4DE9-8D6E-B3163B00B4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281" t="9247" r="11992" b="12088"/>
            <a:stretch/>
          </p:blipFill>
          <p:spPr>
            <a:xfrm>
              <a:off x="2087767" y="1364663"/>
              <a:ext cx="6106306" cy="3875135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18EE13-69C3-4901-973A-2F4DB119E2F3}"/>
                </a:ext>
              </a:extLst>
            </p:cNvPr>
            <p:cNvSpPr/>
            <p:nvPr/>
          </p:nvSpPr>
          <p:spPr>
            <a:xfrm>
              <a:off x="3069642" y="255364"/>
              <a:ext cx="6561124" cy="53236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서울특별시 공공자전거 시간대별 이용정보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44888C-C08D-463A-B405-9932F91C276A}"/>
                </a:ext>
              </a:extLst>
            </p:cNvPr>
            <p:cNvSpPr txBox="1"/>
            <p:nvPr/>
          </p:nvSpPr>
          <p:spPr>
            <a:xfrm>
              <a:off x="8596608" y="3799033"/>
              <a:ext cx="2197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ea typeface="a옛날사진관3" panose="02020600000000000000" pitchFamily="18" charset="-127"/>
                </a:rPr>
                <a:t>총 </a:t>
              </a:r>
              <a:r>
                <a:rPr lang="en-US" altLang="ko-KR" dirty="0">
                  <a:ea typeface="a옛날사진관3" panose="02020600000000000000" pitchFamily="18" charset="-127"/>
                </a:rPr>
                <a:t>301840</a:t>
              </a:r>
              <a:r>
                <a:rPr lang="ko-KR" altLang="en-US" dirty="0">
                  <a:ea typeface="a옛날사진관3" panose="02020600000000000000" pitchFamily="18" charset="-127"/>
                </a:rPr>
                <a:t>개의 행</a:t>
              </a:r>
            </a:p>
          </p:txBody>
        </p:sp>
        <p:sp>
          <p:nvSpPr>
            <p:cNvPr id="30" name="오른쪽 중괄호 29">
              <a:extLst>
                <a:ext uri="{FF2B5EF4-FFF2-40B4-BE49-F238E27FC236}">
                  <a16:creationId xmlns:a16="http://schemas.microsoft.com/office/drawing/2014/main" id="{DEFEA735-D9E4-4CE0-A54C-6ED96BC5B00C}"/>
                </a:ext>
              </a:extLst>
            </p:cNvPr>
            <p:cNvSpPr/>
            <p:nvPr/>
          </p:nvSpPr>
          <p:spPr>
            <a:xfrm>
              <a:off x="8266298" y="2938734"/>
              <a:ext cx="240879" cy="1957124"/>
            </a:xfrm>
            <a:prstGeom prst="rightBrace">
              <a:avLst>
                <a:gd name="adj1" fmla="val 100977"/>
                <a:gd name="adj2" fmla="val 24856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97EADE2-4DFE-4E2D-AF25-0A817BBCBB63}"/>
                </a:ext>
              </a:extLst>
            </p:cNvPr>
            <p:cNvSpPr txBox="1"/>
            <p:nvPr/>
          </p:nvSpPr>
          <p:spPr>
            <a:xfrm>
              <a:off x="4518761" y="5676674"/>
              <a:ext cx="54185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대여일자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대여시간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대여소번호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대여소명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대여구분코드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성별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연령대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이용건수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운동량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 err="1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탄소량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이동거리</a:t>
              </a:r>
              <a:r>
                <a:rPr lang="en-US" altLang="ko-KR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, </a:t>
              </a:r>
              <a:r>
                <a:rPr lang="ko-KR" altLang="en-US" sz="1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이동시간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18C614-4F88-4FEC-9D00-42AF21329497}"/>
                </a:ext>
              </a:extLst>
            </p:cNvPr>
            <p:cNvSpPr txBox="1"/>
            <p:nvPr/>
          </p:nvSpPr>
          <p:spPr>
            <a:xfrm>
              <a:off x="8615515" y="3162290"/>
              <a:ext cx="26436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ea typeface="a옛날사진관3" panose="02020600000000000000" pitchFamily="18" charset="-127"/>
                </a:rPr>
                <a:t>2017</a:t>
              </a:r>
              <a:r>
                <a:rPr lang="ko-KR" altLang="en-US" dirty="0">
                  <a:ea typeface="a옛날사진관3" panose="02020600000000000000" pitchFamily="18" charset="-127"/>
                </a:rPr>
                <a:t>년 </a:t>
              </a:r>
              <a:r>
                <a:rPr lang="en-US" altLang="ko-KR" dirty="0">
                  <a:ea typeface="a옛날사진관3" panose="02020600000000000000" pitchFamily="18" charset="-127"/>
                </a:rPr>
                <a:t>1</a:t>
              </a:r>
              <a:r>
                <a:rPr lang="ko-KR" altLang="en-US" dirty="0">
                  <a:ea typeface="a옛날사진관3" panose="02020600000000000000" pitchFamily="18" charset="-127"/>
                </a:rPr>
                <a:t>월 </a:t>
              </a:r>
              <a:r>
                <a:rPr lang="en-US" altLang="ko-KR" dirty="0">
                  <a:ea typeface="a옛날사진관3" panose="02020600000000000000" pitchFamily="18" charset="-127"/>
                </a:rPr>
                <a:t>1</a:t>
              </a:r>
              <a:r>
                <a:rPr lang="ko-KR" altLang="en-US" dirty="0">
                  <a:ea typeface="a옛날사진관3" panose="02020600000000000000" pitchFamily="18" charset="-127"/>
                </a:rPr>
                <a:t>일부터 </a:t>
              </a:r>
              <a:r>
                <a:rPr lang="en-US" altLang="ko-KR" dirty="0">
                  <a:ea typeface="a옛날사진관3" panose="02020600000000000000" pitchFamily="18" charset="-127"/>
                </a:rPr>
                <a:t>2018</a:t>
              </a:r>
              <a:r>
                <a:rPr lang="ko-KR" altLang="en-US" dirty="0">
                  <a:ea typeface="a옛날사진관3" panose="02020600000000000000" pitchFamily="18" charset="-127"/>
                </a:rPr>
                <a:t>년 </a:t>
              </a:r>
              <a:r>
                <a:rPr lang="en-US" altLang="ko-KR" dirty="0">
                  <a:ea typeface="a옛날사진관3" panose="02020600000000000000" pitchFamily="18" charset="-127"/>
                </a:rPr>
                <a:t>11</a:t>
              </a:r>
              <a:r>
                <a:rPr lang="ko-KR" altLang="en-US" dirty="0">
                  <a:ea typeface="a옛날사진관3" panose="02020600000000000000" pitchFamily="18" charset="-127"/>
                </a:rPr>
                <a:t>월 </a:t>
              </a:r>
              <a:r>
                <a:rPr lang="en-US" altLang="ko-KR" dirty="0">
                  <a:ea typeface="a옛날사진관3" panose="02020600000000000000" pitchFamily="18" charset="-127"/>
                </a:rPr>
                <a:t>30</a:t>
              </a:r>
              <a:r>
                <a:rPr lang="ko-KR" altLang="en-US" dirty="0">
                  <a:ea typeface="a옛날사진관3" panose="02020600000000000000" pitchFamily="18" charset="-127"/>
                </a:rPr>
                <a:t>일까지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5C3C06-8835-4C7A-AD5C-4BA0559E74DA}"/>
                </a:ext>
              </a:extLst>
            </p:cNvPr>
            <p:cNvSpPr txBox="1"/>
            <p:nvPr/>
          </p:nvSpPr>
          <p:spPr>
            <a:xfrm>
              <a:off x="3069642" y="5645897"/>
              <a:ext cx="1549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변수 </a:t>
              </a:r>
              <a:r>
                <a:rPr lang="en-US" altLang="ko-KR" sz="36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:</a:t>
              </a:r>
              <a:endParaRPr lang="ko-KR" altLang="en-US" sz="36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947F9EA-E4B3-4DC1-AAC5-8BC4704EFAB6}"/>
              </a:ext>
            </a:extLst>
          </p:cNvPr>
          <p:cNvGrpSpPr/>
          <p:nvPr/>
        </p:nvGrpSpPr>
        <p:grpSpPr>
          <a:xfrm>
            <a:off x="0" y="-2"/>
            <a:ext cx="12769453" cy="6858000"/>
            <a:chOff x="0" y="-2"/>
            <a:chExt cx="12769453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318FF26-F797-4072-8D02-2D838FE94FAD}"/>
                </a:ext>
              </a:extLst>
            </p:cNvPr>
            <p:cNvGrpSpPr/>
            <p:nvPr/>
          </p:nvGrpSpPr>
          <p:grpSpPr>
            <a:xfrm>
              <a:off x="0" y="-2"/>
              <a:ext cx="12769453" cy="6858000"/>
              <a:chOff x="0" y="-2"/>
              <a:chExt cx="12769453" cy="685800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F81B8FA-4BE1-4214-BCE5-4B516D7CCC9D}"/>
                  </a:ext>
                </a:extLst>
              </p:cNvPr>
              <p:cNvGrpSpPr/>
              <p:nvPr/>
            </p:nvGrpSpPr>
            <p:grpSpPr>
              <a:xfrm>
                <a:off x="0" y="-2"/>
                <a:ext cx="12769453" cy="6858000"/>
                <a:chOff x="-5948361" y="0"/>
                <a:chExt cx="12769453" cy="6858000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EDC0CB50-4432-4BFD-88A4-C2A5AC8C1AD7}"/>
                    </a:ext>
                  </a:extLst>
                </p:cNvPr>
                <p:cNvSpPr/>
                <p:nvPr/>
              </p:nvSpPr>
              <p:spPr>
                <a:xfrm>
                  <a:off x="-5948361" y="0"/>
                  <a:ext cx="12192000" cy="6858000"/>
                </a:xfrm>
                <a:prstGeom prst="rect">
                  <a:avLst/>
                </a:prstGeom>
                <a:solidFill>
                  <a:srgbClr val="DDD7CD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부분 원형 13">
                  <a:extLst>
                    <a:ext uri="{FF2B5EF4-FFF2-40B4-BE49-F238E27FC236}">
                      <a16:creationId xmlns:a16="http://schemas.microsoft.com/office/drawing/2014/main" id="{6BB2295F-0576-4509-890B-17799E480BFF}"/>
                    </a:ext>
                  </a:extLst>
                </p:cNvPr>
                <p:cNvSpPr/>
                <p:nvPr/>
              </p:nvSpPr>
              <p:spPr>
                <a:xfrm>
                  <a:off x="5666185" y="2767280"/>
                  <a:ext cx="1154907" cy="1323439"/>
                </a:xfrm>
                <a:prstGeom prst="pie">
                  <a:avLst>
                    <a:gd name="adj1" fmla="val 5400000"/>
                    <a:gd name="adj2" fmla="val 1620000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9F4A035-FC10-41D7-9107-034A4D452578}"/>
                  </a:ext>
                </a:extLst>
              </p:cNvPr>
              <p:cNvSpPr/>
              <p:nvPr/>
            </p:nvSpPr>
            <p:spPr>
              <a:xfrm>
                <a:off x="2815438" y="381394"/>
                <a:ext cx="6561124" cy="532360"/>
              </a:xfrm>
              <a:prstGeom prst="rect">
                <a:avLst/>
              </a:prstGeom>
              <a:solidFill>
                <a:srgbClr val="B4C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latin typeface="a옛날사진관3" panose="02020600000000000000" pitchFamily="18" charset="-127"/>
                    <a:ea typeface="a옛날사진관3" panose="02020600000000000000" pitchFamily="18" charset="-127"/>
                  </a:rPr>
                  <a:t>서울특별시 공공자전거 대여소 정보</a:t>
                </a:r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EBDBA087-74A1-4908-94DC-7E0796096A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366" r="15469" b="8308"/>
              <a:stretch/>
            </p:blipFill>
            <p:spPr>
              <a:xfrm>
                <a:off x="5433263" y="1512970"/>
                <a:ext cx="5686234" cy="3501129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7F6118D-58C7-4D07-9569-6277CF6CBF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960" t="16663" r="51249" b="8889"/>
              <a:stretch/>
            </p:blipFill>
            <p:spPr>
              <a:xfrm>
                <a:off x="1174504" y="1512970"/>
                <a:ext cx="3924040" cy="4591302"/>
              </a:xfrm>
              <a:prstGeom prst="rect">
                <a:avLst/>
              </a:prstGeom>
            </p:spPr>
          </p:pic>
        </p:grpSp>
        <p:sp>
          <p:nvSpPr>
            <p:cNvPr id="8" name="화살표: 원형 7">
              <a:extLst>
                <a:ext uri="{FF2B5EF4-FFF2-40B4-BE49-F238E27FC236}">
                  <a16:creationId xmlns:a16="http://schemas.microsoft.com/office/drawing/2014/main" id="{175C3331-D43F-49CE-9483-8465074154E9}"/>
                </a:ext>
              </a:extLst>
            </p:cNvPr>
            <p:cNvSpPr/>
            <p:nvPr/>
          </p:nvSpPr>
          <p:spPr>
            <a:xfrm>
              <a:off x="4518761" y="1187200"/>
              <a:ext cx="1685925" cy="1689442"/>
            </a:xfrm>
            <a:prstGeom prst="circularArrow">
              <a:avLst>
                <a:gd name="adj1" fmla="val 10011"/>
                <a:gd name="adj2" fmla="val 963723"/>
                <a:gd name="adj3" fmla="val 20499052"/>
                <a:gd name="adj4" fmla="val 11463209"/>
                <a:gd name="adj5" fmla="val 10310"/>
              </a:avLst>
            </a:prstGeom>
            <a:solidFill>
              <a:srgbClr val="6A9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8FDDA93-E381-49F0-861C-B39D6F38D6DF}"/>
              </a:ext>
            </a:extLst>
          </p:cNvPr>
          <p:cNvSpPr txBox="1"/>
          <p:nvPr/>
        </p:nvSpPr>
        <p:spPr>
          <a:xfrm>
            <a:off x="5967880" y="5206184"/>
            <a:ext cx="5418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대여소가 특정 지역에 밀집되어 있는 것을 알 수 있다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F8EC93-E9CC-4075-A7F9-8B6937BFEB91}"/>
              </a:ext>
            </a:extLst>
          </p:cNvPr>
          <p:cNvSpPr txBox="1"/>
          <p:nvPr/>
        </p:nvSpPr>
        <p:spPr>
          <a:xfrm>
            <a:off x="5967880" y="5518373"/>
            <a:ext cx="5418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수요에 맞춰 적절하게 설치되었는지 확인이 필요하다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538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613</Words>
  <Application>Microsoft Office PowerPoint</Application>
  <PresentationFormat>와이드스크린</PresentationFormat>
  <Paragraphs>116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Arial</vt:lpstr>
      <vt:lpstr>Cambria Math</vt:lpstr>
      <vt:lpstr>맑은 고딕</vt:lpstr>
      <vt:lpstr>a옛날사진관3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이다연</dc:creator>
  <cp:lastModifiedBy>이다연</cp:lastModifiedBy>
  <cp:revision>76</cp:revision>
  <dcterms:created xsi:type="dcterms:W3CDTF">2019-04-24T09:37:20Z</dcterms:created>
  <dcterms:modified xsi:type="dcterms:W3CDTF">2019-04-25T11:16:06Z</dcterms:modified>
</cp:coreProperties>
</file>